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72" r:id="rId2"/>
    <p:sldId id="267" r:id="rId3"/>
    <p:sldId id="265" r:id="rId4"/>
    <p:sldId id="266" r:id="rId5"/>
    <p:sldId id="270" r:id="rId6"/>
    <p:sldId id="271" r:id="rId7"/>
    <p:sldId id="273" r:id="rId8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hn" initials="J" lastIdx="2" clrIdx="0">
    <p:extLst>
      <p:ext uri="{19B8F6BF-5375-455C-9EA6-DF929625EA0E}">
        <p15:presenceInfo xmlns:p15="http://schemas.microsoft.com/office/powerpoint/2012/main" userId="ba39ea72139a407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D23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8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8A7FA0F-810D-42CF-A31F-6DE192CFBEB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DD550C-E366-4A65-818C-E64BCB33A15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30DE95-81FF-4F89-9E28-0353FF8F49C7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633E0F28-CA11-44B8-8663-E4E5D2A99F1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DFD231B2-012C-49A8-B80A-5773F7CCC5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BF0EA6-E02C-4D80-A4F2-8B8F04F6518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8B0ECD-9F29-4E31-8384-20976D7D786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7F6870-C5F2-441C-94D9-CFA4E311AED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11BE9-43DF-4033-A7FB-8B4EBCAF28A3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FB394-A02C-451E-8293-4AE5992B58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179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11BE9-43DF-4033-A7FB-8B4EBCAF28A3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FB394-A02C-451E-8293-4AE5992B58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742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11BE9-43DF-4033-A7FB-8B4EBCAF28A3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FB394-A02C-451E-8293-4AE5992B58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717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11BE9-43DF-4033-A7FB-8B4EBCAF28A3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FB394-A02C-451E-8293-4AE5992B58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890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11BE9-43DF-4033-A7FB-8B4EBCAF28A3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FB394-A02C-451E-8293-4AE5992B58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301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11BE9-43DF-4033-A7FB-8B4EBCAF28A3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FB394-A02C-451E-8293-4AE5992B58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190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11BE9-43DF-4033-A7FB-8B4EBCAF28A3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FB394-A02C-451E-8293-4AE5992B58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278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11BE9-43DF-4033-A7FB-8B4EBCAF28A3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FB394-A02C-451E-8293-4AE5992B58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711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11BE9-43DF-4033-A7FB-8B4EBCAF28A3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FB394-A02C-451E-8293-4AE5992B58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788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11BE9-43DF-4033-A7FB-8B4EBCAF28A3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FB394-A02C-451E-8293-4AE5992B58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323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11BE9-43DF-4033-A7FB-8B4EBCAF28A3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FB394-A02C-451E-8293-4AE5992B58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753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C11BE9-43DF-4033-A7FB-8B4EBCAF28A3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FB394-A02C-451E-8293-4AE5992B58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3564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6D30CF-D373-467B-B0AB-A76C008B7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37252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80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What is Psychiatry?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223F0BA-65E3-49FD-AD17-4181B18AFD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532404"/>
            <a:ext cx="10515600" cy="13255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>
                <a:solidFill>
                  <a:srgbClr val="C00000"/>
                </a:solidFill>
              </a:rPr>
              <a:t>8 Years in 30 Minutes</a:t>
            </a:r>
          </a:p>
        </p:txBody>
      </p:sp>
    </p:spTree>
    <p:extLst>
      <p:ext uri="{BB962C8B-B14F-4D97-AF65-F5344CB8AC3E}">
        <p14:creationId xmlns:p14="http://schemas.microsoft.com/office/powerpoint/2010/main" val="3199980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3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06FA9BE3-F123-46E0-9FEE-BC1E1D72FE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793986"/>
          </a:xfrm>
        </p:spPr>
        <p:txBody>
          <a:bodyPr>
            <a:normAutofit fontScale="90000"/>
          </a:bodyPr>
          <a:lstStyle/>
          <a:p>
            <a:r>
              <a:rPr lang="en-US" dirty="0"/>
              <a:t>Human Existence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39ABE1-6AC3-4697-9DB7-2D3CF914EE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81352" y="4371044"/>
            <a:ext cx="1926077" cy="427543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E7F0048-2744-4D68-AE73-69C9FFF8D6D4}"/>
              </a:ext>
            </a:extLst>
          </p:cNvPr>
          <p:cNvSpPr txBox="1"/>
          <p:nvPr/>
        </p:nvSpPr>
        <p:spPr>
          <a:xfrm>
            <a:off x="4118870" y="4410907"/>
            <a:ext cx="13345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Substances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1D37898-9DE4-48B9-A5FC-4FD6705B7873}"/>
              </a:ext>
            </a:extLst>
          </p:cNvPr>
          <p:cNvSpPr txBox="1"/>
          <p:nvPr/>
        </p:nvSpPr>
        <p:spPr>
          <a:xfrm>
            <a:off x="1332690" y="3084083"/>
            <a:ext cx="788211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/>
              <a:t>Species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200" dirty="0"/>
              <a:t>Vestigial Anatomy and Behaviors </a:t>
            </a:r>
            <a:r>
              <a:rPr lang="en-US" sz="2800" dirty="0"/>
              <a:t>(SAD)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E7AC6E4-2023-4FF1-B77B-FE49282C3FD1}"/>
              </a:ext>
            </a:extLst>
          </p:cNvPr>
          <p:cNvSpPr txBox="1"/>
          <p:nvPr/>
        </p:nvSpPr>
        <p:spPr>
          <a:xfrm>
            <a:off x="6474172" y="4309513"/>
            <a:ext cx="13345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Psychiatric</a:t>
            </a:r>
          </a:p>
          <a:p>
            <a:r>
              <a:rPr lang="en-US" dirty="0">
                <a:solidFill>
                  <a:schemeClr val="bg1"/>
                </a:solidFill>
              </a:rPr>
              <a:t> Disorders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D567892-447A-4C7E-BDF4-E218E2022F77}"/>
              </a:ext>
            </a:extLst>
          </p:cNvPr>
          <p:cNvSpPr txBox="1"/>
          <p:nvPr/>
        </p:nvSpPr>
        <p:spPr>
          <a:xfrm>
            <a:off x="1332690" y="1901757"/>
            <a:ext cx="942610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Spiritual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3200" dirty="0"/>
              <a:t>Universal in all Cultures (neurologic?)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1DF20A9-70B7-4F25-8DB2-F6133DD6B6C0}"/>
              </a:ext>
            </a:extLst>
          </p:cNvPr>
          <p:cNvSpPr txBox="1"/>
          <p:nvPr/>
        </p:nvSpPr>
        <p:spPr>
          <a:xfrm>
            <a:off x="1332690" y="4309513"/>
            <a:ext cx="6608979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/>
              <a:t>Evolutionary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200" dirty="0"/>
              <a:t>Rocket Science vs Connectedness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22AD8D8-DB84-4D06-889F-8EDD19BE4822}"/>
              </a:ext>
            </a:extLst>
          </p:cNvPr>
          <p:cNvSpPr txBox="1"/>
          <p:nvPr/>
        </p:nvSpPr>
        <p:spPr>
          <a:xfrm>
            <a:off x="1332690" y="5627077"/>
            <a:ext cx="52519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/>
              <a:t>Mutual Impact on Planet</a:t>
            </a:r>
          </a:p>
        </p:txBody>
      </p:sp>
    </p:spTree>
    <p:extLst>
      <p:ext uri="{BB962C8B-B14F-4D97-AF65-F5344CB8AC3E}">
        <p14:creationId xmlns:p14="http://schemas.microsoft.com/office/powerpoint/2010/main" val="621980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6" grpId="0"/>
      <p:bldP spid="26" grpId="0"/>
      <p:bldP spid="2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06FA9BE3-F123-46E0-9FEE-BC1E1D72FE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36010"/>
            <a:ext cx="9144000" cy="793986"/>
          </a:xfrm>
        </p:spPr>
        <p:txBody>
          <a:bodyPr>
            <a:normAutofit fontScale="90000"/>
          </a:bodyPr>
          <a:lstStyle/>
          <a:p>
            <a:r>
              <a:rPr lang="en-US" dirty="0"/>
              <a:t>Building Blocks of Being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39ABE1-6AC3-4697-9DB7-2D3CF914EE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81352" y="4371044"/>
            <a:ext cx="1926077" cy="427543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Flowchart: Connector 3">
            <a:extLst>
              <a:ext uri="{FF2B5EF4-FFF2-40B4-BE49-F238E27FC236}">
                <a16:creationId xmlns:a16="http://schemas.microsoft.com/office/drawing/2014/main" id="{29DDC775-1874-44E3-AB39-095DA5C10EAE}"/>
              </a:ext>
            </a:extLst>
          </p:cNvPr>
          <p:cNvSpPr/>
          <p:nvPr/>
        </p:nvSpPr>
        <p:spPr>
          <a:xfrm>
            <a:off x="3359819" y="1480194"/>
            <a:ext cx="2769141" cy="2520123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Values</a:t>
            </a:r>
            <a:endParaRPr lang="en-US" dirty="0">
              <a:solidFill>
                <a:srgbClr val="FF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Morals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“Normal”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Interpersonal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How fit in world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3FD6575-5E6C-4902-8654-D042CAFFFD22}"/>
              </a:ext>
            </a:extLst>
          </p:cNvPr>
          <p:cNvSpPr txBox="1"/>
          <p:nvPr/>
        </p:nvSpPr>
        <p:spPr>
          <a:xfrm>
            <a:off x="3971040" y="1573604"/>
            <a:ext cx="15466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Development</a:t>
            </a:r>
          </a:p>
          <a:p>
            <a:r>
              <a:rPr lang="en-US" dirty="0">
                <a:solidFill>
                  <a:schemeClr val="bg1"/>
                </a:solidFill>
              </a:rPr>
              <a:t>of personality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Flowchart: Connector 1">
            <a:extLst>
              <a:ext uri="{FF2B5EF4-FFF2-40B4-BE49-F238E27FC236}">
                <a16:creationId xmlns:a16="http://schemas.microsoft.com/office/drawing/2014/main" id="{1ED3462F-69AB-4D52-8061-EF8F137E5BCF}"/>
              </a:ext>
            </a:extLst>
          </p:cNvPr>
          <p:cNvSpPr/>
          <p:nvPr/>
        </p:nvSpPr>
        <p:spPr>
          <a:xfrm>
            <a:off x="5957782" y="1451587"/>
            <a:ext cx="2829785" cy="2597283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sz="1700" dirty="0">
              <a:solidFill>
                <a:schemeClr val="tx1"/>
              </a:solidFill>
              <a:latin typeface="Imprint MT Shadow" panose="020B0604020202020204" pitchFamily="82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700" dirty="0">
                <a:solidFill>
                  <a:schemeClr val="tx1"/>
                </a:solidFill>
                <a:latin typeface="Imprint MT Shadow" panose="020B0604020202020204" pitchFamily="82" charset="0"/>
              </a:rPr>
              <a:t>I</a:t>
            </a:r>
            <a:r>
              <a:rPr lang="en-US" sz="1700" dirty="0">
                <a:solidFill>
                  <a:schemeClr val="tx1"/>
                </a:solidFill>
              </a:rPr>
              <a:t>llness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700" dirty="0"/>
              <a:t>Pain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700" dirty="0"/>
              <a:t>Medications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700" dirty="0"/>
              <a:t>Disability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50" dirty="0"/>
              <a:t>Compliance/Care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50" dirty="0">
                <a:solidFill>
                  <a:srgbClr val="FFC000"/>
                </a:solidFill>
              </a:rPr>
              <a:t>Sleep Disorders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8FD6DC6-C47E-4051-B3AC-3ECDC71EEC1C}"/>
              </a:ext>
            </a:extLst>
          </p:cNvPr>
          <p:cNvSpPr txBox="1"/>
          <p:nvPr/>
        </p:nvSpPr>
        <p:spPr>
          <a:xfrm>
            <a:off x="6920001" y="1480194"/>
            <a:ext cx="10765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Physical condition</a:t>
            </a:r>
          </a:p>
        </p:txBody>
      </p:sp>
      <p:sp>
        <p:nvSpPr>
          <p:cNvPr id="8" name="Flowchart: Connector 7">
            <a:extLst>
              <a:ext uri="{FF2B5EF4-FFF2-40B4-BE49-F238E27FC236}">
                <a16:creationId xmlns:a16="http://schemas.microsoft.com/office/drawing/2014/main" id="{419F0028-A09F-415F-85C6-5C469BD0BFC8}"/>
              </a:ext>
            </a:extLst>
          </p:cNvPr>
          <p:cNvSpPr/>
          <p:nvPr/>
        </p:nvSpPr>
        <p:spPr>
          <a:xfrm>
            <a:off x="3337664" y="3868552"/>
            <a:ext cx="2769141" cy="2597283"/>
          </a:xfrm>
          <a:prstGeom prst="flowChartConnector">
            <a:avLst/>
          </a:prstGeom>
          <a:solidFill>
            <a:srgbClr val="AD23B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Impact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Physical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Psychiatric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Legal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Social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Financial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E7F0048-2744-4D68-AE73-69C9FFF8D6D4}"/>
              </a:ext>
            </a:extLst>
          </p:cNvPr>
          <p:cNvSpPr txBox="1"/>
          <p:nvPr/>
        </p:nvSpPr>
        <p:spPr>
          <a:xfrm>
            <a:off x="4132839" y="4186378"/>
            <a:ext cx="13345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Substances</a:t>
            </a:r>
          </a:p>
        </p:txBody>
      </p:sp>
      <p:sp>
        <p:nvSpPr>
          <p:cNvPr id="6" name="Flowchart: Connector 5">
            <a:extLst>
              <a:ext uri="{FF2B5EF4-FFF2-40B4-BE49-F238E27FC236}">
                <a16:creationId xmlns:a16="http://schemas.microsoft.com/office/drawing/2014/main" id="{F0F77A90-D338-49BF-9139-FC5D1B8C55F2}"/>
              </a:ext>
            </a:extLst>
          </p:cNvPr>
          <p:cNvSpPr/>
          <p:nvPr/>
        </p:nvSpPr>
        <p:spPr>
          <a:xfrm>
            <a:off x="5935627" y="3839945"/>
            <a:ext cx="2769141" cy="2597283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Mood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Reality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Anxiety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Neurocognitive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Somatoform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E7AC6E4-2023-4FF1-B77B-FE49282C3FD1}"/>
              </a:ext>
            </a:extLst>
          </p:cNvPr>
          <p:cNvSpPr txBox="1"/>
          <p:nvPr/>
        </p:nvSpPr>
        <p:spPr>
          <a:xfrm>
            <a:off x="6738517" y="4048870"/>
            <a:ext cx="13345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Psychiatric</a:t>
            </a:r>
          </a:p>
          <a:p>
            <a:r>
              <a:rPr lang="en-US" dirty="0"/>
              <a:t> Disorders</a:t>
            </a:r>
          </a:p>
        </p:txBody>
      </p:sp>
    </p:spTree>
    <p:extLst>
      <p:ext uri="{BB962C8B-B14F-4D97-AF65-F5344CB8AC3E}">
        <p14:creationId xmlns:p14="http://schemas.microsoft.com/office/powerpoint/2010/main" val="2976883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/>
      <p:bldP spid="2" grpId="0" animBg="1"/>
      <p:bldP spid="5" grpId="0"/>
      <p:bldP spid="8" grpId="0" animBg="1"/>
      <p:bldP spid="13" grpId="0"/>
      <p:bldP spid="6" grpId="0" animBg="1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17EAEA-F0E7-4319-A63E-F1926A4370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  </a:t>
            </a:r>
            <a:r>
              <a:rPr lang="en-US" dirty="0">
                <a:solidFill>
                  <a:schemeClr val="bg2">
                    <a:lumMod val="60000"/>
                    <a:lumOff val="40000"/>
                  </a:schemeClr>
                </a:solidFill>
              </a:rPr>
              <a:t>Historical Milestones of Psychiatry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468908-D1DA-4964-AC92-DE4AF19F4F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5046"/>
            <a:ext cx="10515600" cy="5097829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chemeClr val="bg2">
                    <a:lumMod val="60000"/>
                    <a:lumOff val="40000"/>
                  </a:schemeClr>
                </a:solidFill>
              </a:rPr>
              <a:t>Ancient</a:t>
            </a:r>
          </a:p>
          <a:p>
            <a:pPr lvl="1"/>
            <a:r>
              <a:rPr lang="en-US" dirty="0">
                <a:solidFill>
                  <a:schemeClr val="bg2">
                    <a:lumMod val="60000"/>
                    <a:lumOff val="40000"/>
                  </a:schemeClr>
                </a:solidFill>
              </a:rPr>
              <a:t>evil, possessed, </a:t>
            </a:r>
            <a:r>
              <a:rPr lang="en-US" dirty="0" err="1">
                <a:solidFill>
                  <a:schemeClr val="bg2">
                    <a:lumMod val="60000"/>
                    <a:lumOff val="40000"/>
                  </a:schemeClr>
                </a:solidFill>
              </a:rPr>
              <a:t>etc</a:t>
            </a:r>
            <a:endParaRPr lang="en-US" dirty="0">
              <a:solidFill>
                <a:schemeClr val="bg2">
                  <a:lumMod val="60000"/>
                  <a:lumOff val="40000"/>
                </a:schemeClr>
              </a:solidFill>
            </a:endParaRPr>
          </a:p>
          <a:p>
            <a:r>
              <a:rPr lang="en-US" dirty="0">
                <a:solidFill>
                  <a:schemeClr val="bg2">
                    <a:lumMod val="60000"/>
                    <a:lumOff val="40000"/>
                  </a:schemeClr>
                </a:solidFill>
              </a:rPr>
              <a:t>Middle Ages</a:t>
            </a:r>
          </a:p>
          <a:p>
            <a:pPr lvl="1"/>
            <a:r>
              <a:rPr lang="en-US" dirty="0">
                <a:solidFill>
                  <a:schemeClr val="bg2">
                    <a:lumMod val="60000"/>
                    <a:lumOff val="40000"/>
                  </a:schemeClr>
                </a:solidFill>
              </a:rPr>
              <a:t>Middle East beginnings of psychiatric “hospitals” in 9</a:t>
            </a:r>
            <a:r>
              <a:rPr lang="en-US" baseline="300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th</a:t>
            </a:r>
            <a:r>
              <a:rPr lang="en-US" dirty="0">
                <a:solidFill>
                  <a:schemeClr val="bg2">
                    <a:lumMod val="60000"/>
                    <a:lumOff val="40000"/>
                  </a:schemeClr>
                </a:solidFill>
              </a:rPr>
              <a:t> century </a:t>
            </a:r>
          </a:p>
          <a:p>
            <a:r>
              <a:rPr lang="en-US" dirty="0">
                <a:solidFill>
                  <a:schemeClr val="bg2">
                    <a:lumMod val="60000"/>
                    <a:lumOff val="40000"/>
                  </a:schemeClr>
                </a:solidFill>
              </a:rPr>
              <a:t>Psychoanalysis late 1800’s</a:t>
            </a:r>
          </a:p>
          <a:p>
            <a:pPr lvl="1"/>
            <a:r>
              <a:rPr lang="en-US" dirty="0">
                <a:solidFill>
                  <a:schemeClr val="bg2">
                    <a:lumMod val="60000"/>
                    <a:lumOff val="40000"/>
                  </a:schemeClr>
                </a:solidFill>
              </a:rPr>
              <a:t>Freud established mental illness stems from childhood experiences</a:t>
            </a:r>
          </a:p>
          <a:p>
            <a:r>
              <a:rPr lang="en-US" dirty="0">
                <a:solidFill>
                  <a:schemeClr val="bg2">
                    <a:lumMod val="60000"/>
                    <a:lumOff val="40000"/>
                  </a:schemeClr>
                </a:solidFill>
              </a:rPr>
              <a:t>Beginnings of psychopharmacology </a:t>
            </a:r>
          </a:p>
          <a:p>
            <a:pPr lvl="1"/>
            <a:r>
              <a:rPr lang="en-US" dirty="0">
                <a:solidFill>
                  <a:schemeClr val="bg2">
                    <a:lumMod val="60000"/>
                    <a:lumOff val="40000"/>
                  </a:schemeClr>
                </a:solidFill>
              </a:rPr>
              <a:t>Mid 50’s lithium, Thorazine (typical antipsychotics)</a:t>
            </a:r>
          </a:p>
          <a:p>
            <a:pPr lvl="1"/>
            <a:r>
              <a:rPr lang="en-US" dirty="0">
                <a:solidFill>
                  <a:schemeClr val="bg2">
                    <a:lumMod val="60000"/>
                    <a:lumOff val="40000"/>
                  </a:schemeClr>
                </a:solidFill>
              </a:rPr>
              <a:t>Early 60’s tricyclic antidepressants</a:t>
            </a:r>
          </a:p>
          <a:p>
            <a:pPr lvl="1"/>
            <a:r>
              <a:rPr lang="en-US" dirty="0">
                <a:solidFill>
                  <a:schemeClr val="bg2">
                    <a:lumMod val="60000"/>
                    <a:lumOff val="40000"/>
                  </a:schemeClr>
                </a:solidFill>
              </a:rPr>
              <a:t>Mid 80’s Prozac, Clozaril (atypical antipsychotics)</a:t>
            </a:r>
          </a:p>
          <a:p>
            <a:pPr lvl="1"/>
            <a:r>
              <a:rPr lang="en-US" dirty="0">
                <a:solidFill>
                  <a:schemeClr val="bg2">
                    <a:lumMod val="60000"/>
                    <a:lumOff val="40000"/>
                  </a:schemeClr>
                </a:solidFill>
              </a:rPr>
              <a:t>2000’s TMS, ketamine</a:t>
            </a:r>
          </a:p>
          <a:p>
            <a:r>
              <a:rPr lang="en-US" dirty="0">
                <a:solidFill>
                  <a:schemeClr val="bg2">
                    <a:lumMod val="60000"/>
                    <a:lumOff val="40000"/>
                  </a:schemeClr>
                </a:solidFill>
              </a:rPr>
              <a:t>Future</a:t>
            </a:r>
          </a:p>
          <a:p>
            <a:pPr lvl="1"/>
            <a:r>
              <a:rPr lang="en-US" dirty="0">
                <a:solidFill>
                  <a:schemeClr val="bg2">
                    <a:lumMod val="60000"/>
                    <a:lumOff val="40000"/>
                  </a:schemeClr>
                </a:solidFill>
              </a:rPr>
              <a:t>Genetic cures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47730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3EAD58-3E14-4F8A-9B7A-E0ECBBEB2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bg2">
                    <a:lumMod val="60000"/>
                    <a:lumOff val="40000"/>
                  </a:schemeClr>
                </a:solidFill>
              </a:rPr>
              <a:t>Psychiatric Illness</a:t>
            </a:r>
            <a:br>
              <a:rPr lang="en-US" dirty="0">
                <a:solidFill>
                  <a:schemeClr val="bg2">
                    <a:lumMod val="60000"/>
                    <a:lumOff val="40000"/>
                  </a:schemeClr>
                </a:solidFill>
              </a:rPr>
            </a:br>
            <a:r>
              <a:rPr lang="en-US" sz="2800" i="1" dirty="0">
                <a:solidFill>
                  <a:schemeClr val="bg2">
                    <a:lumMod val="60000"/>
                    <a:lumOff val="40000"/>
                  </a:schemeClr>
                </a:solidFill>
              </a:rPr>
              <a:t>Exaggeration of Normal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737E6C-CFC6-4814-B471-987B773F7F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600" dirty="0"/>
              <a:t>     </a:t>
            </a:r>
            <a:r>
              <a:rPr lang="en-US" sz="36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Normal</a:t>
            </a:r>
            <a:r>
              <a:rPr lang="en-US" dirty="0">
                <a:solidFill>
                  <a:schemeClr val="bg2">
                    <a:lumMod val="60000"/>
                    <a:lumOff val="40000"/>
                  </a:schemeClr>
                </a:solidFill>
              </a:rPr>
              <a:t>					   </a:t>
            </a:r>
            <a:r>
              <a:rPr lang="en-US" sz="36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Disorder</a:t>
            </a:r>
          </a:p>
          <a:p>
            <a:pPr marL="0" indent="0">
              <a:buNone/>
            </a:pPr>
            <a:r>
              <a:rPr lang="en-US" dirty="0">
                <a:solidFill>
                  <a:schemeClr val="bg2">
                    <a:lumMod val="60000"/>
                    <a:lumOff val="40000"/>
                  </a:schemeClr>
                </a:solidFill>
              </a:rPr>
              <a:t>    sadness/grief				     depression/suicidality</a:t>
            </a:r>
          </a:p>
          <a:p>
            <a:pPr marL="0" indent="0">
              <a:buNone/>
            </a:pPr>
            <a:r>
              <a:rPr lang="en-US" dirty="0">
                <a:solidFill>
                  <a:schemeClr val="bg2">
                    <a:lumMod val="60000"/>
                    <a:lumOff val="40000"/>
                  </a:schemeClr>
                </a:solidFill>
              </a:rPr>
              <a:t>       happiness					      mania</a:t>
            </a:r>
          </a:p>
          <a:p>
            <a:pPr marL="0" indent="0">
              <a:buNone/>
            </a:pPr>
            <a:r>
              <a:rPr lang="en-US" dirty="0">
                <a:solidFill>
                  <a:schemeClr val="bg2">
                    <a:lumMod val="60000"/>
                    <a:lumOff val="40000"/>
                  </a:schemeClr>
                </a:solidFill>
              </a:rPr>
              <a:t>     shy/reserved				            social anxiety</a:t>
            </a:r>
          </a:p>
          <a:p>
            <a:pPr marL="0" indent="0">
              <a:buNone/>
            </a:pPr>
            <a:r>
              <a:rPr lang="en-US" dirty="0">
                <a:solidFill>
                  <a:schemeClr val="bg2">
                    <a:lumMod val="60000"/>
                    <a:lumOff val="40000"/>
                  </a:schemeClr>
                </a:solidFill>
              </a:rPr>
              <a:t>      imaginative					   psychosis</a:t>
            </a:r>
          </a:p>
          <a:p>
            <a:pPr marL="0" indent="0">
              <a:buNone/>
            </a:pPr>
            <a:r>
              <a:rPr lang="en-US" dirty="0">
                <a:solidFill>
                  <a:schemeClr val="bg2">
                    <a:lumMod val="60000"/>
                    <a:lumOff val="40000"/>
                  </a:schemeClr>
                </a:solidFill>
              </a:rPr>
              <a:t>        forgetful					   dementia</a:t>
            </a:r>
          </a:p>
          <a:p>
            <a:pPr marL="0" indent="0">
              <a:buNone/>
            </a:pPr>
            <a:r>
              <a:rPr lang="en-US" dirty="0">
                <a:solidFill>
                  <a:schemeClr val="bg2">
                    <a:lumMod val="60000"/>
                    <a:lumOff val="40000"/>
                  </a:schemeClr>
                </a:solidFill>
              </a:rPr>
              <a:t>        scattered					      ADHD</a:t>
            </a:r>
          </a:p>
          <a:p>
            <a:pPr marL="0" indent="0">
              <a:buNone/>
            </a:pPr>
            <a:r>
              <a:rPr lang="en-US" dirty="0">
                <a:solidFill>
                  <a:schemeClr val="bg2">
                    <a:lumMod val="60000"/>
                    <a:lumOff val="40000"/>
                  </a:schemeClr>
                </a:solidFill>
              </a:rPr>
              <a:t>episodic physical ailments		     somatoform disorders</a:t>
            </a:r>
          </a:p>
          <a:p>
            <a:pPr marL="0" indent="0">
              <a:buNone/>
            </a:pPr>
            <a:r>
              <a:rPr lang="en-US" dirty="0">
                <a:solidFill>
                  <a:schemeClr val="bg2">
                    <a:lumMod val="60000"/>
                    <a:lumOff val="40000"/>
                  </a:schemeClr>
                </a:solidFill>
              </a:rPr>
              <a:t>            diet						eating disorder</a:t>
            </a:r>
          </a:p>
        </p:txBody>
      </p:sp>
    </p:spTree>
    <p:extLst>
      <p:ext uri="{BB962C8B-B14F-4D97-AF65-F5344CB8AC3E}">
        <p14:creationId xmlns:p14="http://schemas.microsoft.com/office/powerpoint/2010/main" val="13862764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A64138-C936-46CE-8DAD-6ACFE6B4FE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280" y="759805"/>
            <a:ext cx="10306520" cy="1325563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Modern Psychiatry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CB63EA-7FE3-463F-907B-767DBF8AD7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4904" y="2494450"/>
            <a:ext cx="4053545" cy="3563159"/>
          </a:xfrm>
        </p:spPr>
        <p:txBody>
          <a:bodyPr>
            <a:normAutofit/>
          </a:bodyPr>
          <a:lstStyle/>
          <a:p>
            <a:r>
              <a:rPr lang="en-US" sz="22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Interaction of all areas of human existence</a:t>
            </a:r>
          </a:p>
          <a:p>
            <a:r>
              <a:rPr lang="en-US" sz="22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Pure psychiatric illnesses seen as increasingly neurophysiologic</a:t>
            </a:r>
          </a:p>
          <a:p>
            <a:pPr lvl="1"/>
            <a:r>
              <a:rPr lang="en-US" sz="22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Schizophrenia vs Parkinson’s</a:t>
            </a:r>
          </a:p>
          <a:p>
            <a:r>
              <a:rPr lang="en-US" sz="22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Most psychiatric medications re-locate, block, </a:t>
            </a:r>
            <a:r>
              <a:rPr lang="en-US" sz="2200" dirty="0" err="1">
                <a:solidFill>
                  <a:schemeClr val="bg2">
                    <a:lumMod val="60000"/>
                    <a:lumOff val="40000"/>
                  </a:schemeClr>
                </a:solidFill>
              </a:rPr>
              <a:t>augument</a:t>
            </a:r>
            <a:r>
              <a:rPr lang="en-US" sz="22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 or create neurotransmitters and/or receptors at the synapse</a:t>
            </a:r>
          </a:p>
          <a:p>
            <a:endParaRPr lang="en-US" sz="2200" dirty="0"/>
          </a:p>
          <a:p>
            <a:endParaRPr lang="en-US" sz="22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2FDB68B-B45B-483A-84B9-0F094C30553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067"/>
          <a:stretch/>
        </p:blipFill>
        <p:spPr>
          <a:xfrm>
            <a:off x="5478449" y="2199862"/>
            <a:ext cx="6504053" cy="4658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68042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4D2E58-5DC3-4D0D-9028-A2A787215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207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0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Now finally time for…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3281D2-6C17-41FC-80BD-8DCC10A0BE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208338"/>
            <a:ext cx="10515600" cy="16033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8000" dirty="0">
                <a:solidFill>
                  <a:srgbClr val="00B050"/>
                </a:solidFill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326708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1544</TotalTime>
  <Words>286</Words>
  <Application>Microsoft Office PowerPoint</Application>
  <PresentationFormat>Widescreen</PresentationFormat>
  <Paragraphs>83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Imprint MT Shadow</vt:lpstr>
      <vt:lpstr>Office Theme</vt:lpstr>
      <vt:lpstr>What is Psychiatry?</vt:lpstr>
      <vt:lpstr>Human Existence</vt:lpstr>
      <vt:lpstr>Building Blocks of Being</vt:lpstr>
      <vt:lpstr>         Historical Milestones of Psychiatry</vt:lpstr>
      <vt:lpstr>Psychiatric Illness Exaggeration of Normal</vt:lpstr>
      <vt:lpstr>Modern Psychiatry </vt:lpstr>
      <vt:lpstr>Now finally time for…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Human Existance</dc:title>
  <dc:creator>John</dc:creator>
  <cp:lastModifiedBy>Juile Weitz</cp:lastModifiedBy>
  <cp:revision>49</cp:revision>
  <cp:lastPrinted>2020-10-27T15:14:08Z</cp:lastPrinted>
  <dcterms:created xsi:type="dcterms:W3CDTF">2020-10-24T03:42:50Z</dcterms:created>
  <dcterms:modified xsi:type="dcterms:W3CDTF">2020-10-27T17:36:11Z</dcterms:modified>
</cp:coreProperties>
</file>