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267" r:id="rId3"/>
    <p:sldId id="265" r:id="rId4"/>
    <p:sldId id="266" r:id="rId5"/>
    <p:sldId id="270" r:id="rId6"/>
    <p:sldId id="271" r:id="rId7"/>
    <p:sldId id="273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" initials="J" lastIdx="2" clrIdx="0">
    <p:extLst>
      <p:ext uri="{19B8F6BF-5375-455C-9EA6-DF929625EA0E}">
        <p15:presenceInfo xmlns:p15="http://schemas.microsoft.com/office/powerpoint/2012/main" userId="ba39ea72139a40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A7FA0F-810D-42CF-A31F-6DE192CFBE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D550C-E366-4A65-818C-E64BCB33A15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0DE95-81FF-4F89-9E28-0353FF8F49C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33E0F28-CA11-44B8-8663-E4E5D2A99F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D231B2-012C-49A8-B80A-5773F7CCC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F0EA6-E02C-4D80-A4F2-8B8F04F651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B0ECD-9F29-4E31-8384-20976D7D78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F6870-C5F2-441C-94D9-CFA4E311AE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7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1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8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11BE9-43DF-4033-A7FB-8B4EBCAF28A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FB394-A02C-451E-8293-4AE5992B5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56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30CF-D373-467B-B0AB-A76C008B7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72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What is Psychiatry?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23F0BA-65E3-49FD-AD17-4181B18A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2404"/>
            <a:ext cx="10515600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C00000"/>
                </a:solidFill>
              </a:rPr>
              <a:t>8 Years in 30 Minutes</a:t>
            </a:r>
          </a:p>
        </p:txBody>
      </p:sp>
    </p:spTree>
    <p:extLst>
      <p:ext uri="{BB962C8B-B14F-4D97-AF65-F5344CB8AC3E}">
        <p14:creationId xmlns:p14="http://schemas.microsoft.com/office/powerpoint/2010/main" val="319998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6FA9BE3-F123-46E0-9FEE-BC1E1D72F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793986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Existence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9ABE1-6AC3-4697-9DB7-2D3CF914E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1352" y="4371044"/>
            <a:ext cx="1926077" cy="42754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7F0048-2744-4D68-AE73-69C9FFF8D6D4}"/>
              </a:ext>
            </a:extLst>
          </p:cNvPr>
          <p:cNvSpPr txBox="1"/>
          <p:nvPr/>
        </p:nvSpPr>
        <p:spPr>
          <a:xfrm>
            <a:off x="4118870" y="4410907"/>
            <a:ext cx="133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Substances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D37898-9DE4-48B9-A5FC-4FD6705B7873}"/>
              </a:ext>
            </a:extLst>
          </p:cNvPr>
          <p:cNvSpPr txBox="1"/>
          <p:nvPr/>
        </p:nvSpPr>
        <p:spPr>
          <a:xfrm>
            <a:off x="1332690" y="3084083"/>
            <a:ext cx="78821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Species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Vestigial Anatomy and Behaviors </a:t>
            </a:r>
            <a:r>
              <a:rPr lang="en-US" sz="2800" dirty="0"/>
              <a:t>(SAD)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7AC6E4-2023-4FF1-B77B-FE49282C3FD1}"/>
              </a:ext>
            </a:extLst>
          </p:cNvPr>
          <p:cNvSpPr txBox="1"/>
          <p:nvPr/>
        </p:nvSpPr>
        <p:spPr>
          <a:xfrm>
            <a:off x="6474172" y="4309513"/>
            <a:ext cx="1334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Psychiatric</a:t>
            </a:r>
          </a:p>
          <a:p>
            <a:r>
              <a:rPr lang="en-US" dirty="0">
                <a:solidFill>
                  <a:schemeClr val="bg1"/>
                </a:solidFill>
              </a:rPr>
              <a:t> Disorders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567892-447A-4C7E-BDF4-E218E2022F77}"/>
              </a:ext>
            </a:extLst>
          </p:cNvPr>
          <p:cNvSpPr txBox="1"/>
          <p:nvPr/>
        </p:nvSpPr>
        <p:spPr>
          <a:xfrm>
            <a:off x="1332690" y="1901757"/>
            <a:ext cx="94261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Spiritual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/>
              <a:t>Universal in all Cultures (neurologic?)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DF20A9-70B7-4F25-8DB2-F6133DD6B6C0}"/>
              </a:ext>
            </a:extLst>
          </p:cNvPr>
          <p:cNvSpPr txBox="1"/>
          <p:nvPr/>
        </p:nvSpPr>
        <p:spPr>
          <a:xfrm>
            <a:off x="1332690" y="4309513"/>
            <a:ext cx="660897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Evolutionary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Rocket Science vs Connectedness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2AD8D8-DB84-4D06-889F-8EDD19BE4822}"/>
              </a:ext>
            </a:extLst>
          </p:cNvPr>
          <p:cNvSpPr txBox="1"/>
          <p:nvPr/>
        </p:nvSpPr>
        <p:spPr>
          <a:xfrm>
            <a:off x="1332690" y="5627077"/>
            <a:ext cx="5251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Mutual Impact on Planet</a:t>
            </a:r>
          </a:p>
        </p:txBody>
      </p:sp>
    </p:spTree>
    <p:extLst>
      <p:ext uri="{BB962C8B-B14F-4D97-AF65-F5344CB8AC3E}">
        <p14:creationId xmlns:p14="http://schemas.microsoft.com/office/powerpoint/2010/main" val="62198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6FA9BE3-F123-46E0-9FEE-BC1E1D72F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6010"/>
            <a:ext cx="9144000" cy="793986"/>
          </a:xfrm>
        </p:spPr>
        <p:txBody>
          <a:bodyPr>
            <a:normAutofit fontScale="90000"/>
          </a:bodyPr>
          <a:lstStyle/>
          <a:p>
            <a:r>
              <a:rPr lang="en-US" dirty="0"/>
              <a:t>Building Blocks of Being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9ABE1-6AC3-4697-9DB7-2D3CF914E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1352" y="4371044"/>
            <a:ext cx="1926077" cy="42754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29DDC775-1874-44E3-AB39-095DA5C10EAE}"/>
              </a:ext>
            </a:extLst>
          </p:cNvPr>
          <p:cNvSpPr/>
          <p:nvPr/>
        </p:nvSpPr>
        <p:spPr>
          <a:xfrm>
            <a:off x="3359819" y="1480194"/>
            <a:ext cx="2769141" cy="252012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Values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Morals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“Normal”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Interpersonal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fit in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FD6575-5E6C-4902-8654-D042CAFFFD22}"/>
              </a:ext>
            </a:extLst>
          </p:cNvPr>
          <p:cNvSpPr txBox="1"/>
          <p:nvPr/>
        </p:nvSpPr>
        <p:spPr>
          <a:xfrm>
            <a:off x="3971040" y="1573604"/>
            <a:ext cx="1546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Development</a:t>
            </a:r>
          </a:p>
          <a:p>
            <a:r>
              <a:rPr lang="en-US" dirty="0">
                <a:solidFill>
                  <a:schemeClr val="bg1"/>
                </a:solidFill>
              </a:rPr>
              <a:t>of personality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1ED3462F-69AB-4D52-8061-EF8F137E5BCF}"/>
              </a:ext>
            </a:extLst>
          </p:cNvPr>
          <p:cNvSpPr/>
          <p:nvPr/>
        </p:nvSpPr>
        <p:spPr>
          <a:xfrm>
            <a:off x="5957782" y="1451587"/>
            <a:ext cx="2829785" cy="2597283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latin typeface="Imprint MT Shadow" panose="020B0604020202020204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Imprint MT Shadow" panose="020B0604020202020204" pitchFamily="82" charset="0"/>
              </a:rPr>
              <a:t>I</a:t>
            </a:r>
            <a:r>
              <a:rPr lang="en-US" sz="1700" dirty="0">
                <a:solidFill>
                  <a:schemeClr val="tx1"/>
                </a:solidFill>
              </a:rPr>
              <a:t>llness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Pain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Medications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Disability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50" dirty="0"/>
              <a:t>Compliance/Care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srgbClr val="FFC000"/>
                </a:solidFill>
              </a:rPr>
              <a:t>Sleep Disorders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D6DC6-C47E-4051-B3AC-3ECDC71EEC1C}"/>
              </a:ext>
            </a:extLst>
          </p:cNvPr>
          <p:cNvSpPr txBox="1"/>
          <p:nvPr/>
        </p:nvSpPr>
        <p:spPr>
          <a:xfrm>
            <a:off x="6920001" y="1480194"/>
            <a:ext cx="1076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Physical condition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419F0028-A09F-415F-85C6-5C469BD0BFC8}"/>
              </a:ext>
            </a:extLst>
          </p:cNvPr>
          <p:cNvSpPr/>
          <p:nvPr/>
        </p:nvSpPr>
        <p:spPr>
          <a:xfrm>
            <a:off x="3337664" y="3868552"/>
            <a:ext cx="2769141" cy="2597283"/>
          </a:xfrm>
          <a:prstGeom prst="flowChartConnector">
            <a:avLst/>
          </a:prstGeom>
          <a:solidFill>
            <a:srgbClr val="AD23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Physical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Psychiatric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Legal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Social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Financial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7F0048-2744-4D68-AE73-69C9FFF8D6D4}"/>
              </a:ext>
            </a:extLst>
          </p:cNvPr>
          <p:cNvSpPr txBox="1"/>
          <p:nvPr/>
        </p:nvSpPr>
        <p:spPr>
          <a:xfrm>
            <a:off x="4132839" y="4186378"/>
            <a:ext cx="133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Substances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F0F77A90-D338-49BF-9139-FC5D1B8C55F2}"/>
              </a:ext>
            </a:extLst>
          </p:cNvPr>
          <p:cNvSpPr/>
          <p:nvPr/>
        </p:nvSpPr>
        <p:spPr>
          <a:xfrm>
            <a:off x="5935627" y="3839945"/>
            <a:ext cx="2769141" cy="25972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Anxiety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Neurocognitive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Somatoform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7AC6E4-2023-4FF1-B77B-FE49282C3FD1}"/>
              </a:ext>
            </a:extLst>
          </p:cNvPr>
          <p:cNvSpPr txBox="1"/>
          <p:nvPr/>
        </p:nvSpPr>
        <p:spPr>
          <a:xfrm>
            <a:off x="6738517" y="4048870"/>
            <a:ext cx="1334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Psychiatric</a:t>
            </a:r>
          </a:p>
          <a:p>
            <a:r>
              <a:rPr lang="en-US" dirty="0"/>
              <a:t> Disorders</a:t>
            </a:r>
          </a:p>
        </p:txBody>
      </p:sp>
    </p:spTree>
    <p:extLst>
      <p:ext uri="{BB962C8B-B14F-4D97-AF65-F5344CB8AC3E}">
        <p14:creationId xmlns:p14="http://schemas.microsoft.com/office/powerpoint/2010/main" val="297688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" grpId="0" animBg="1"/>
      <p:bldP spid="5" grpId="0"/>
      <p:bldP spid="8" grpId="0" animBg="1"/>
      <p:bldP spid="13" grpId="0"/>
      <p:bldP spid="6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EAEA-F0E7-4319-A63E-F1926A43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Historical Milestones of Psychiatry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68908-D1DA-4964-AC92-DE4AF19F4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046"/>
            <a:ext cx="10515600" cy="509782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Ancient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evil, possessed,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etc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Middle Ages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Middle East beginnings of psychiatric “hospitals” in 9</a:t>
            </a:r>
            <a:r>
              <a:rPr lang="en-US" baseline="30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century 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Psychoanalysis late 1800’s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Freud established mental illness stems from childhood experiences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Beginnings of psychopharmacology 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Mid 50’s lithium, Thorazine (typical antipsychotics)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Early 60’s tricyclic antidepressants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Mid 80’s Prozac, Clozaril (atypical antipsychotics)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2000’s TMS, ketamine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Future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Genetic cures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AD58-3E14-4F8A-9B7A-E0ECBBEB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Psychiatric Illness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28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Exaggeration of Normal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7E6C-CFC6-4814-B471-987B773F7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     </a:t>
            </a:r>
            <a:r>
              <a:rPr lang="en-US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Normal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				   </a:t>
            </a:r>
            <a:r>
              <a:rPr lang="en-US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Disorder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sadness/grief				     depression/suicidality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  happiness					      mania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shy/reserved				            social anxiety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 imaginative					   psychosis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forgetful					   dementia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scattered					      ADHD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episodic physical ailments		     somatoform disorders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diet						eating disorder</a:t>
            </a:r>
          </a:p>
        </p:txBody>
      </p:sp>
    </p:spTree>
    <p:extLst>
      <p:ext uri="{BB962C8B-B14F-4D97-AF65-F5344CB8AC3E}">
        <p14:creationId xmlns:p14="http://schemas.microsoft.com/office/powerpoint/2010/main" val="138627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4138-C936-46CE-8DAD-6ACFE6B4F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Modern Psychiatry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B63EA-7FE3-463F-907B-767DBF8A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Interaction of all areas of human existence</a:t>
            </a:r>
          </a:p>
          <a:p>
            <a:r>
              <a:rPr 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Pure psychiatric illnesses seen as increasingly neurophysiologic</a:t>
            </a:r>
          </a:p>
          <a:p>
            <a:pPr lvl="1"/>
            <a:r>
              <a:rPr 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Schizophrenia vs Parkinson’s</a:t>
            </a:r>
          </a:p>
          <a:p>
            <a:r>
              <a:rPr 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Most psychiatric medications re-locate, block, </a:t>
            </a:r>
            <a:r>
              <a:rPr lang="en-US" sz="22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augument</a:t>
            </a:r>
            <a:r>
              <a:rPr 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or create neurotransmitters and/or receptors at the synapse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FDB68B-B45B-483A-84B9-0F094C3055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7"/>
          <a:stretch/>
        </p:blipFill>
        <p:spPr>
          <a:xfrm>
            <a:off x="5478449" y="2199862"/>
            <a:ext cx="6504053" cy="465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0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2E58-5DC3-4D0D-9028-A2A78721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0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Now finally time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281D2-6C17-41FC-80BD-8DCC10A0B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8338"/>
            <a:ext cx="10515600" cy="160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rgbClr val="00B05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670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1544</TotalTime>
  <Words>286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Imprint MT Shadow</vt:lpstr>
      <vt:lpstr>Office Theme</vt:lpstr>
      <vt:lpstr>What is Psychiatry?</vt:lpstr>
      <vt:lpstr>Human Existence</vt:lpstr>
      <vt:lpstr>Building Blocks of Being</vt:lpstr>
      <vt:lpstr>         Historical Milestones of Psychiatry</vt:lpstr>
      <vt:lpstr>Psychiatric Illness Exaggeration of Normal</vt:lpstr>
      <vt:lpstr>Modern Psychiatry </vt:lpstr>
      <vt:lpstr>Now finally time for…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Existance</dc:title>
  <dc:creator>John</dc:creator>
  <cp:lastModifiedBy>Juile Weitz</cp:lastModifiedBy>
  <cp:revision>49</cp:revision>
  <cp:lastPrinted>2020-10-27T15:14:08Z</cp:lastPrinted>
  <dcterms:created xsi:type="dcterms:W3CDTF">2020-10-24T03:42:50Z</dcterms:created>
  <dcterms:modified xsi:type="dcterms:W3CDTF">2020-10-27T17:36:11Z</dcterms:modified>
</cp:coreProperties>
</file>