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3fa10c1f3c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3fa10c1f3c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3fa10c1f3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3fa10c1f3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40d18315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40d18315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3fa10c1f3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3fa10c1f3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5.jpg"/><Relationship Id="rId5"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3" name="Shape 53"/>
        <p:cNvGrpSpPr/>
        <p:nvPr/>
      </p:nvGrpSpPr>
      <p:grpSpPr>
        <a:xfrm>
          <a:off x="0" y="0"/>
          <a:ext cx="0" cy="0"/>
          <a:chOff x="0" y="0"/>
          <a:chExt cx="0" cy="0"/>
        </a:xfrm>
      </p:grpSpPr>
      <p:sp>
        <p:nvSpPr>
          <p:cNvPr id="54" name="Google Shape;54;p13"/>
          <p:cNvSpPr/>
          <p:nvPr/>
        </p:nvSpPr>
        <p:spPr>
          <a:xfrm>
            <a:off x="216000" y="238800"/>
            <a:ext cx="8712000" cy="4665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 name="Google Shape;55;p13"/>
          <p:cNvSpPr txBox="1"/>
          <p:nvPr/>
        </p:nvSpPr>
        <p:spPr>
          <a:xfrm>
            <a:off x="3714550" y="3979200"/>
            <a:ext cx="2320500" cy="127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Times New Roman"/>
                <a:ea typeface="Times New Roman"/>
                <a:cs typeface="Times New Roman"/>
                <a:sym typeface="Times New Roman"/>
              </a:rPr>
              <a:t>Olivia G. Kilby</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800">
                <a:solidFill>
                  <a:schemeClr val="dk1"/>
                </a:solidFill>
                <a:latin typeface="Times New Roman"/>
                <a:ea typeface="Times New Roman"/>
                <a:cs typeface="Times New Roman"/>
                <a:sym typeface="Times New Roman"/>
              </a:rPr>
              <a:t>Attorney at Law</a:t>
            </a:r>
            <a:endParaRPr sz="1800">
              <a:solidFill>
                <a:schemeClr val="dk2"/>
              </a:solidFill>
              <a:latin typeface="Times New Roman"/>
              <a:ea typeface="Times New Roman"/>
              <a:cs typeface="Times New Roman"/>
              <a:sym typeface="Times New Roman"/>
            </a:endParaRPr>
          </a:p>
        </p:txBody>
      </p:sp>
      <p:pic>
        <p:nvPicPr>
          <p:cNvPr id="56" name="Google Shape;56;p13" title="Screen Shot 2025-03-17 at 6.22.05 PM.png"/>
          <p:cNvPicPr preferRelativeResize="0"/>
          <p:nvPr/>
        </p:nvPicPr>
        <p:blipFill rotWithShape="1">
          <a:blip r:embed="rId3">
            <a:alphaModFix/>
          </a:blip>
          <a:srcRect b="44833" l="0" r="0" t="0"/>
          <a:stretch/>
        </p:blipFill>
        <p:spPr>
          <a:xfrm>
            <a:off x="216000" y="238800"/>
            <a:ext cx="8712000" cy="4665899"/>
          </a:xfrm>
          <a:prstGeom prst="rect">
            <a:avLst/>
          </a:prstGeom>
          <a:noFill/>
          <a:ln>
            <a:noFill/>
          </a:ln>
        </p:spPr>
      </p:pic>
      <p:pic>
        <p:nvPicPr>
          <p:cNvPr id="57" name="Google Shape;57;p13" title="9126B4BA-FC7D-46B1-AEF4-60447153720B.JPG"/>
          <p:cNvPicPr preferRelativeResize="0"/>
          <p:nvPr/>
        </p:nvPicPr>
        <p:blipFill>
          <a:blip r:embed="rId4">
            <a:alphaModFix/>
          </a:blip>
          <a:stretch>
            <a:fillRect/>
          </a:stretch>
        </p:blipFill>
        <p:spPr>
          <a:xfrm>
            <a:off x="3209462" y="465200"/>
            <a:ext cx="2725075" cy="3405102"/>
          </a:xfrm>
          <a:prstGeom prst="rect">
            <a:avLst/>
          </a:prstGeom>
          <a:noFill/>
          <a:ln>
            <a:noFill/>
          </a:ln>
        </p:spPr>
      </p:pic>
      <p:sp>
        <p:nvSpPr>
          <p:cNvPr id="58" name="Google Shape;58;p13"/>
          <p:cNvSpPr/>
          <p:nvPr/>
        </p:nvSpPr>
        <p:spPr>
          <a:xfrm>
            <a:off x="3230125" y="4043175"/>
            <a:ext cx="2725200" cy="727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 name="Google Shape;59;p13"/>
          <p:cNvSpPr txBox="1"/>
          <p:nvPr/>
        </p:nvSpPr>
        <p:spPr>
          <a:xfrm>
            <a:off x="3255925" y="4043175"/>
            <a:ext cx="2673600" cy="69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chemeClr val="dk1"/>
                </a:solidFill>
                <a:latin typeface="Times New Roman"/>
                <a:ea typeface="Times New Roman"/>
                <a:cs typeface="Times New Roman"/>
                <a:sym typeface="Times New Roman"/>
              </a:rPr>
              <a:t>Olivia G. Kilby</a:t>
            </a:r>
            <a:endParaRPr sz="18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lang="en" sz="1800">
                <a:solidFill>
                  <a:schemeClr val="dk1"/>
                </a:solidFill>
                <a:latin typeface="Times New Roman"/>
                <a:ea typeface="Times New Roman"/>
                <a:cs typeface="Times New Roman"/>
                <a:sym typeface="Times New Roman"/>
              </a:rPr>
              <a:t>Attorney at Law</a:t>
            </a:r>
            <a:endParaRPr sz="18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3" name="Shape 63"/>
        <p:cNvGrpSpPr/>
        <p:nvPr/>
      </p:nvGrpSpPr>
      <p:grpSpPr>
        <a:xfrm>
          <a:off x="0" y="0"/>
          <a:ext cx="0" cy="0"/>
          <a:chOff x="0" y="0"/>
          <a:chExt cx="0" cy="0"/>
        </a:xfrm>
      </p:grpSpPr>
      <p:sp>
        <p:nvSpPr>
          <p:cNvPr id="64" name="Google Shape;64;p14"/>
          <p:cNvSpPr/>
          <p:nvPr/>
        </p:nvSpPr>
        <p:spPr>
          <a:xfrm>
            <a:off x="216000" y="238800"/>
            <a:ext cx="8712000" cy="4665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 name="Google Shape;65;p14"/>
          <p:cNvSpPr txBox="1"/>
          <p:nvPr/>
        </p:nvSpPr>
        <p:spPr>
          <a:xfrm>
            <a:off x="4735700" y="653075"/>
            <a:ext cx="3963600" cy="39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Times New Roman"/>
                <a:ea typeface="Times New Roman"/>
                <a:cs typeface="Times New Roman"/>
                <a:sym typeface="Times New Roman"/>
              </a:rPr>
              <a:t>Criminal defense attorney</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800">
                <a:solidFill>
                  <a:schemeClr val="dk1"/>
                </a:solidFill>
                <a:latin typeface="Times New Roman"/>
                <a:ea typeface="Times New Roman"/>
                <a:cs typeface="Times New Roman"/>
                <a:sym typeface="Times New Roman"/>
              </a:rPr>
              <a:t>Currently practicing at the Montgomery County Public Defender’s Office in downtown Dayton.</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800">
                <a:solidFill>
                  <a:schemeClr val="dk1"/>
                </a:solidFill>
                <a:latin typeface="Times New Roman"/>
                <a:ea typeface="Times New Roman"/>
                <a:cs typeface="Times New Roman"/>
                <a:sym typeface="Times New Roman"/>
              </a:rPr>
              <a:t>I represent </a:t>
            </a:r>
            <a:r>
              <a:rPr i="1" lang="en" sz="1800">
                <a:solidFill>
                  <a:schemeClr val="dk1"/>
                </a:solidFill>
                <a:latin typeface="Times New Roman"/>
                <a:ea typeface="Times New Roman"/>
                <a:cs typeface="Times New Roman"/>
                <a:sym typeface="Times New Roman"/>
              </a:rPr>
              <a:t>indigent</a:t>
            </a:r>
            <a:r>
              <a:rPr lang="en" sz="1800">
                <a:solidFill>
                  <a:schemeClr val="dk1"/>
                </a:solidFill>
                <a:latin typeface="Times New Roman"/>
                <a:ea typeface="Times New Roman"/>
                <a:cs typeface="Times New Roman"/>
                <a:sym typeface="Times New Roman"/>
              </a:rPr>
              <a:t> individuals who are accused of a crime that could result in a jail sentence.</a:t>
            </a:r>
            <a:endParaRPr sz="1800">
              <a:solidFill>
                <a:schemeClr val="dk1"/>
              </a:solidFill>
              <a:latin typeface="Times New Roman"/>
              <a:ea typeface="Times New Roman"/>
              <a:cs typeface="Times New Roman"/>
              <a:sym typeface="Times New Roman"/>
            </a:endParaRPr>
          </a:p>
        </p:txBody>
      </p:sp>
      <p:pic>
        <p:nvPicPr>
          <p:cNvPr id="66" name="Google Shape;66;p14" title="Screen Shot 2025-03-17 at 7.10.54 PM.png"/>
          <p:cNvPicPr preferRelativeResize="0"/>
          <p:nvPr/>
        </p:nvPicPr>
        <p:blipFill>
          <a:blip r:embed="rId3">
            <a:alphaModFix/>
          </a:blip>
          <a:stretch>
            <a:fillRect/>
          </a:stretch>
        </p:blipFill>
        <p:spPr>
          <a:xfrm>
            <a:off x="419675" y="419175"/>
            <a:ext cx="4152323" cy="2054212"/>
          </a:xfrm>
          <a:prstGeom prst="rect">
            <a:avLst/>
          </a:prstGeom>
          <a:noFill/>
          <a:ln>
            <a:noFill/>
          </a:ln>
        </p:spPr>
      </p:pic>
      <p:sp>
        <p:nvSpPr>
          <p:cNvPr id="67" name="Google Shape;67;p14"/>
          <p:cNvSpPr txBox="1"/>
          <p:nvPr/>
        </p:nvSpPr>
        <p:spPr>
          <a:xfrm>
            <a:off x="1056813" y="2465975"/>
            <a:ext cx="3205800" cy="30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800">
                <a:solidFill>
                  <a:schemeClr val="dk1"/>
                </a:solidFill>
                <a:latin typeface="Times New Roman"/>
                <a:ea typeface="Times New Roman"/>
                <a:cs typeface="Times New Roman"/>
                <a:sym typeface="Times New Roman"/>
              </a:rPr>
              <a:t>Montgomery County Jail</a:t>
            </a:r>
            <a:endParaRPr i="1" sz="1800">
              <a:solidFill>
                <a:schemeClr val="dk1"/>
              </a:solidFill>
              <a:latin typeface="Times New Roman"/>
              <a:ea typeface="Times New Roman"/>
              <a:cs typeface="Times New Roman"/>
              <a:sym typeface="Times New Roman"/>
            </a:endParaRPr>
          </a:p>
        </p:txBody>
      </p:sp>
      <p:sp>
        <p:nvSpPr>
          <p:cNvPr id="68" name="Google Shape;68;p14"/>
          <p:cNvSpPr/>
          <p:nvPr/>
        </p:nvSpPr>
        <p:spPr>
          <a:xfrm>
            <a:off x="483138" y="3111175"/>
            <a:ext cx="4025400" cy="15771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 name="Google Shape;69;p14"/>
          <p:cNvSpPr txBox="1"/>
          <p:nvPr/>
        </p:nvSpPr>
        <p:spPr>
          <a:xfrm>
            <a:off x="626850" y="3111175"/>
            <a:ext cx="3881700" cy="157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450">
                <a:solidFill>
                  <a:schemeClr val="lt1"/>
                </a:solidFill>
                <a:latin typeface="Times New Roman"/>
                <a:ea typeface="Times New Roman"/>
                <a:cs typeface="Times New Roman"/>
                <a:sym typeface="Times New Roman"/>
              </a:rPr>
              <a:t>Some other law practice areas: intellectual property, corporate law, family law, environmental law, tax law, immigration law, bankruptcy, civil law, health law, property law, personal injury, civil and political rights, construction law, estate planning, and more.</a:t>
            </a:r>
            <a:endParaRPr sz="1900">
              <a:solidFill>
                <a:schemeClr val="lt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3" name="Shape 73"/>
        <p:cNvGrpSpPr/>
        <p:nvPr/>
      </p:nvGrpSpPr>
      <p:grpSpPr>
        <a:xfrm>
          <a:off x="0" y="0"/>
          <a:ext cx="0" cy="0"/>
          <a:chOff x="0" y="0"/>
          <a:chExt cx="0" cy="0"/>
        </a:xfrm>
      </p:grpSpPr>
      <p:sp>
        <p:nvSpPr>
          <p:cNvPr id="74" name="Google Shape;74;p15"/>
          <p:cNvSpPr/>
          <p:nvPr/>
        </p:nvSpPr>
        <p:spPr>
          <a:xfrm>
            <a:off x="216000" y="238800"/>
            <a:ext cx="8712000" cy="4665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800">
              <a:solidFill>
                <a:schemeClr val="dk2"/>
              </a:solidFill>
            </a:endParaRPr>
          </a:p>
        </p:txBody>
      </p:sp>
      <p:sp>
        <p:nvSpPr>
          <p:cNvPr id="75" name="Google Shape;75;p15"/>
          <p:cNvSpPr txBox="1"/>
          <p:nvPr/>
        </p:nvSpPr>
        <p:spPr>
          <a:xfrm>
            <a:off x="106400" y="238800"/>
            <a:ext cx="4926300" cy="31341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Associate of Arts Degree in Liberal Studies: Sinclair Community College</a:t>
            </a:r>
            <a:endParaRPr sz="16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Bachelor of Arts Degree in Political Science &amp; minor in Legal Studies: Wright State University</a:t>
            </a:r>
            <a:endParaRPr sz="16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Font typeface="Times New Roman"/>
              <a:buChar char="●"/>
            </a:pPr>
            <a:r>
              <a:rPr lang="en" sz="1600">
                <a:solidFill>
                  <a:schemeClr val="dk1"/>
                </a:solidFill>
                <a:latin typeface="Times New Roman"/>
                <a:ea typeface="Times New Roman"/>
                <a:cs typeface="Times New Roman"/>
                <a:sym typeface="Times New Roman"/>
              </a:rPr>
              <a:t>Doctor of Jurisprudence: University of Dayton School of Law</a:t>
            </a:r>
            <a:endParaRPr sz="1600">
              <a:solidFill>
                <a:schemeClr val="dk1"/>
              </a:solidFill>
              <a:latin typeface="Times New Roman"/>
              <a:ea typeface="Times New Roman"/>
              <a:cs typeface="Times New Roman"/>
              <a:sym typeface="Times New Roman"/>
            </a:endParaRPr>
          </a:p>
        </p:txBody>
      </p:sp>
      <p:pic>
        <p:nvPicPr>
          <p:cNvPr id="76" name="Google Shape;76;p15" title="IMG_7354.jpg"/>
          <p:cNvPicPr preferRelativeResize="0"/>
          <p:nvPr/>
        </p:nvPicPr>
        <p:blipFill>
          <a:blip r:embed="rId3">
            <a:alphaModFix/>
          </a:blip>
          <a:stretch>
            <a:fillRect/>
          </a:stretch>
        </p:blipFill>
        <p:spPr>
          <a:xfrm>
            <a:off x="5104399" y="344850"/>
            <a:ext cx="3733476" cy="2483200"/>
          </a:xfrm>
          <a:prstGeom prst="rect">
            <a:avLst/>
          </a:prstGeom>
          <a:noFill/>
          <a:ln>
            <a:noFill/>
          </a:ln>
        </p:spPr>
      </p:pic>
      <p:pic>
        <p:nvPicPr>
          <p:cNvPr id="77" name="Google Shape;77;p15" title="IMG_7358.jpg"/>
          <p:cNvPicPr preferRelativeResize="0"/>
          <p:nvPr/>
        </p:nvPicPr>
        <p:blipFill>
          <a:blip r:embed="rId4">
            <a:alphaModFix/>
          </a:blip>
          <a:stretch>
            <a:fillRect/>
          </a:stretch>
        </p:blipFill>
        <p:spPr>
          <a:xfrm>
            <a:off x="6796825" y="2228525"/>
            <a:ext cx="2041051" cy="2541025"/>
          </a:xfrm>
          <a:prstGeom prst="rect">
            <a:avLst/>
          </a:prstGeom>
          <a:noFill/>
          <a:ln>
            <a:noFill/>
          </a:ln>
        </p:spPr>
      </p:pic>
      <p:pic>
        <p:nvPicPr>
          <p:cNvPr id="78" name="Google Shape;78;p15" title="IMG_7360.jpg"/>
          <p:cNvPicPr preferRelativeResize="0"/>
          <p:nvPr/>
        </p:nvPicPr>
        <p:blipFill>
          <a:blip r:embed="rId5">
            <a:alphaModFix/>
          </a:blip>
          <a:stretch>
            <a:fillRect/>
          </a:stretch>
        </p:blipFill>
        <p:spPr>
          <a:xfrm>
            <a:off x="4146501" y="2828050"/>
            <a:ext cx="2650324" cy="1941500"/>
          </a:xfrm>
          <a:prstGeom prst="rect">
            <a:avLst/>
          </a:prstGeom>
          <a:noFill/>
          <a:ln>
            <a:noFill/>
          </a:ln>
        </p:spPr>
      </p:pic>
      <p:sp>
        <p:nvSpPr>
          <p:cNvPr id="79" name="Google Shape;79;p15"/>
          <p:cNvSpPr/>
          <p:nvPr/>
        </p:nvSpPr>
        <p:spPr>
          <a:xfrm>
            <a:off x="495400" y="2571750"/>
            <a:ext cx="3400500" cy="20256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0" name="Google Shape;80;p15"/>
          <p:cNvSpPr txBox="1"/>
          <p:nvPr/>
        </p:nvSpPr>
        <p:spPr>
          <a:xfrm>
            <a:off x="556900" y="2486238"/>
            <a:ext cx="3277500" cy="202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Times New Roman"/>
                <a:ea typeface="Times New Roman"/>
                <a:cs typeface="Times New Roman"/>
                <a:sym typeface="Times New Roman"/>
              </a:rPr>
              <a:t>Just need ONE </a:t>
            </a:r>
            <a:r>
              <a:rPr lang="en" sz="1800">
                <a:solidFill>
                  <a:schemeClr val="lt1"/>
                </a:solidFill>
                <a:latin typeface="Times New Roman"/>
                <a:ea typeface="Times New Roman"/>
                <a:cs typeface="Times New Roman"/>
                <a:sym typeface="Times New Roman"/>
              </a:rPr>
              <a:t>bachelor's</a:t>
            </a:r>
            <a:r>
              <a:rPr lang="en" sz="1800">
                <a:solidFill>
                  <a:schemeClr val="lt1"/>
                </a:solidFill>
                <a:latin typeface="Times New Roman"/>
                <a:ea typeface="Times New Roman"/>
                <a:cs typeface="Times New Roman"/>
                <a:sym typeface="Times New Roman"/>
              </a:rPr>
              <a:t> degree (4 year degree) in ANY subject in order to apply for law school</a:t>
            </a:r>
            <a:endParaRPr sz="18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rPr lang="en" sz="1800">
                <a:solidFill>
                  <a:schemeClr val="lt1"/>
                </a:solidFill>
                <a:latin typeface="Times New Roman"/>
                <a:ea typeface="Times New Roman"/>
                <a:cs typeface="Times New Roman"/>
                <a:sym typeface="Times New Roman"/>
              </a:rPr>
              <a:t>Law school is 3 years</a:t>
            </a:r>
            <a:endParaRPr sz="18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rPr lang="en" sz="1800">
                <a:solidFill>
                  <a:schemeClr val="lt1"/>
                </a:solidFill>
                <a:latin typeface="Times New Roman"/>
                <a:ea typeface="Times New Roman"/>
                <a:cs typeface="Times New Roman"/>
                <a:sym typeface="Times New Roman"/>
              </a:rPr>
              <a:t>Why PoliSci?</a:t>
            </a:r>
            <a:endParaRPr sz="1800">
              <a:solidFill>
                <a:schemeClr val="lt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4" name="Shape 84"/>
        <p:cNvGrpSpPr/>
        <p:nvPr/>
      </p:nvGrpSpPr>
      <p:grpSpPr>
        <a:xfrm>
          <a:off x="0" y="0"/>
          <a:ext cx="0" cy="0"/>
          <a:chOff x="0" y="0"/>
          <a:chExt cx="0" cy="0"/>
        </a:xfrm>
      </p:grpSpPr>
      <p:sp>
        <p:nvSpPr>
          <p:cNvPr id="85" name="Google Shape;85;p16"/>
          <p:cNvSpPr/>
          <p:nvPr/>
        </p:nvSpPr>
        <p:spPr>
          <a:xfrm>
            <a:off x="216000" y="238800"/>
            <a:ext cx="8712000" cy="4665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000"/>
              </a:spcBef>
              <a:spcAft>
                <a:spcPts val="1000"/>
              </a:spcAft>
              <a:buClr>
                <a:schemeClr val="dk1"/>
              </a:buClr>
              <a:buSzPts val="1100"/>
              <a:buFont typeface="Arial"/>
              <a:buNone/>
            </a:pPr>
            <a:r>
              <a:t/>
            </a:r>
            <a:endParaRPr b="1" sz="1565">
              <a:solidFill>
                <a:srgbClr val="222222"/>
              </a:solidFill>
              <a:highlight>
                <a:schemeClr val="lt1"/>
              </a:highlight>
            </a:endParaRPr>
          </a:p>
        </p:txBody>
      </p:sp>
      <p:sp>
        <p:nvSpPr>
          <p:cNvPr id="86" name="Google Shape;86;p16"/>
          <p:cNvSpPr txBox="1"/>
          <p:nvPr/>
        </p:nvSpPr>
        <p:spPr>
          <a:xfrm>
            <a:off x="335425" y="238800"/>
            <a:ext cx="6520200" cy="448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Times New Roman"/>
                <a:ea typeface="Times New Roman"/>
                <a:cs typeface="Times New Roman"/>
                <a:sym typeface="Times New Roman"/>
              </a:rPr>
              <a:t>Timeline:</a:t>
            </a:r>
            <a:endParaRPr b="1"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800">
                <a:solidFill>
                  <a:schemeClr val="dk1"/>
                </a:solidFill>
                <a:latin typeface="Times New Roman"/>
                <a:ea typeface="Times New Roman"/>
                <a:cs typeface="Times New Roman"/>
                <a:sym typeface="Times New Roman"/>
              </a:rPr>
              <a:t>2016: Graduated CHS</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800">
                <a:solidFill>
                  <a:schemeClr val="dk1"/>
                </a:solidFill>
                <a:latin typeface="Times New Roman"/>
                <a:ea typeface="Times New Roman"/>
                <a:cs typeface="Times New Roman"/>
                <a:sym typeface="Times New Roman"/>
              </a:rPr>
              <a:t>2019: (May) Graduated Wright State &amp; Sinclair (3 years)</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800">
                <a:solidFill>
                  <a:schemeClr val="dk1"/>
                </a:solidFill>
                <a:latin typeface="Times New Roman"/>
                <a:ea typeface="Times New Roman"/>
                <a:cs typeface="Times New Roman"/>
                <a:sym typeface="Times New Roman"/>
              </a:rPr>
              <a:t>2019-2020: “Gap” year: Studied for law school admission test (LSAT)/ Took LSAT/ Covid</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800">
                <a:solidFill>
                  <a:schemeClr val="dk1"/>
                </a:solidFill>
                <a:latin typeface="Times New Roman"/>
                <a:ea typeface="Times New Roman"/>
                <a:cs typeface="Times New Roman"/>
                <a:sym typeface="Times New Roman"/>
              </a:rPr>
              <a:t>2020: (August) Started law school</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800">
                <a:solidFill>
                  <a:schemeClr val="dk1"/>
                </a:solidFill>
                <a:latin typeface="Times New Roman"/>
                <a:ea typeface="Times New Roman"/>
                <a:cs typeface="Times New Roman"/>
                <a:sym typeface="Times New Roman"/>
              </a:rPr>
              <a:t>2023: (May) Graduated law school</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800">
                <a:solidFill>
                  <a:schemeClr val="dk1"/>
                </a:solidFill>
                <a:latin typeface="Times New Roman"/>
                <a:ea typeface="Times New Roman"/>
                <a:cs typeface="Times New Roman"/>
                <a:sym typeface="Times New Roman"/>
              </a:rPr>
              <a:t>2023: (July) Took BAR exam</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800">
                <a:solidFill>
                  <a:schemeClr val="dk1"/>
                </a:solidFill>
                <a:latin typeface="Times New Roman"/>
                <a:ea typeface="Times New Roman"/>
                <a:cs typeface="Times New Roman"/>
                <a:sym typeface="Times New Roman"/>
              </a:rPr>
              <a:t>2023: (October) Sworn in as licensed attorney</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800">
                <a:solidFill>
                  <a:schemeClr val="dk1"/>
                </a:solidFill>
                <a:latin typeface="Times New Roman"/>
                <a:ea typeface="Times New Roman"/>
                <a:cs typeface="Times New Roman"/>
                <a:sym typeface="Times New Roman"/>
              </a:rPr>
              <a:t>2023-Now: Public Defender</a:t>
            </a:r>
            <a:endParaRPr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800">
              <a:solidFill>
                <a:schemeClr val="dk2"/>
              </a:solidFill>
            </a:endParaRPr>
          </a:p>
        </p:txBody>
      </p:sp>
      <p:pic>
        <p:nvPicPr>
          <p:cNvPr id="87" name="Google Shape;87;p16" title="IMG_7359.jpg"/>
          <p:cNvPicPr preferRelativeResize="0"/>
          <p:nvPr/>
        </p:nvPicPr>
        <p:blipFill>
          <a:blip r:embed="rId3">
            <a:alphaModFix/>
          </a:blip>
          <a:stretch>
            <a:fillRect/>
          </a:stretch>
        </p:blipFill>
        <p:spPr>
          <a:xfrm>
            <a:off x="6609950" y="319050"/>
            <a:ext cx="2232900" cy="2875075"/>
          </a:xfrm>
          <a:prstGeom prst="rect">
            <a:avLst/>
          </a:prstGeom>
          <a:noFill/>
          <a:ln>
            <a:noFill/>
          </a:ln>
        </p:spPr>
      </p:pic>
      <p:sp>
        <p:nvSpPr>
          <p:cNvPr id="88" name="Google Shape;88;p16"/>
          <p:cNvSpPr/>
          <p:nvPr/>
        </p:nvSpPr>
        <p:spPr>
          <a:xfrm>
            <a:off x="4971125" y="2827800"/>
            <a:ext cx="3400500" cy="20256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9" name="Google Shape;89;p16"/>
          <p:cNvSpPr txBox="1"/>
          <p:nvPr/>
        </p:nvSpPr>
        <p:spPr>
          <a:xfrm>
            <a:off x="5037725" y="3008550"/>
            <a:ext cx="3267300" cy="179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lt1"/>
                </a:solidFill>
                <a:latin typeface="Times New Roman"/>
                <a:ea typeface="Times New Roman"/>
                <a:cs typeface="Times New Roman"/>
                <a:sym typeface="Times New Roman"/>
              </a:rPr>
              <a:t>Fun fact: While often used interchangeably, an "attorney" is a lawyer who is licensed to practice law and represent clients in court, while a "lawyer" has completed law school but may not be licensed. </a:t>
            </a:r>
            <a:endParaRPr sz="1600">
              <a:solidFill>
                <a:schemeClr val="lt1"/>
              </a:solidFill>
              <a:latin typeface="Times New Roman"/>
              <a:ea typeface="Times New Roman"/>
              <a:cs typeface="Times New Roman"/>
              <a:sym typeface="Times New Roman"/>
            </a:endParaRPr>
          </a:p>
        </p:txBody>
      </p:sp>
      <p:sp>
        <p:nvSpPr>
          <p:cNvPr id="90" name="Google Shape;90;p16"/>
          <p:cNvSpPr txBox="1"/>
          <p:nvPr/>
        </p:nvSpPr>
        <p:spPr>
          <a:xfrm>
            <a:off x="6609950" y="319050"/>
            <a:ext cx="2232900" cy="112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lt1"/>
                </a:solidFill>
                <a:latin typeface="Times New Roman"/>
                <a:ea typeface="Times New Roman"/>
                <a:cs typeface="Times New Roman"/>
                <a:sym typeface="Times New Roman"/>
              </a:rPr>
              <a:t>Supreme Court of Ohio swearing in </a:t>
            </a:r>
            <a:r>
              <a:rPr lang="en" sz="1300">
                <a:solidFill>
                  <a:schemeClr val="lt1"/>
                </a:solidFill>
                <a:latin typeface="Times New Roman"/>
                <a:ea typeface="Times New Roman"/>
                <a:cs typeface="Times New Roman"/>
                <a:sym typeface="Times New Roman"/>
              </a:rPr>
              <a:t>ceremony</a:t>
            </a:r>
            <a:endParaRPr sz="1300">
              <a:solidFill>
                <a:schemeClr val="lt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4" name="Shape 94"/>
        <p:cNvGrpSpPr/>
        <p:nvPr/>
      </p:nvGrpSpPr>
      <p:grpSpPr>
        <a:xfrm>
          <a:off x="0" y="0"/>
          <a:ext cx="0" cy="0"/>
          <a:chOff x="0" y="0"/>
          <a:chExt cx="0" cy="0"/>
        </a:xfrm>
      </p:grpSpPr>
      <p:sp>
        <p:nvSpPr>
          <p:cNvPr id="95" name="Google Shape;95;p17"/>
          <p:cNvSpPr/>
          <p:nvPr/>
        </p:nvSpPr>
        <p:spPr>
          <a:xfrm>
            <a:off x="216000" y="238800"/>
            <a:ext cx="8712000" cy="4665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000"/>
              </a:spcBef>
              <a:spcAft>
                <a:spcPts val="1000"/>
              </a:spcAft>
              <a:buNone/>
            </a:pPr>
            <a:r>
              <a:t/>
            </a:r>
            <a:endParaRPr/>
          </a:p>
        </p:txBody>
      </p:sp>
      <p:pic>
        <p:nvPicPr>
          <p:cNvPr id="96" name="Google Shape;96;p17" title="Screen Shot 2025-03-17 at 6.22.05 PM.png"/>
          <p:cNvPicPr preferRelativeResize="0"/>
          <p:nvPr/>
        </p:nvPicPr>
        <p:blipFill rotWithShape="1">
          <a:blip r:embed="rId3">
            <a:alphaModFix/>
          </a:blip>
          <a:srcRect b="44833" l="0" r="0" t="0"/>
          <a:stretch/>
        </p:blipFill>
        <p:spPr>
          <a:xfrm>
            <a:off x="216000" y="238800"/>
            <a:ext cx="8712000" cy="4665899"/>
          </a:xfrm>
          <a:prstGeom prst="rect">
            <a:avLst/>
          </a:prstGeom>
          <a:noFill/>
          <a:ln>
            <a:noFill/>
          </a:ln>
        </p:spPr>
      </p:pic>
      <p:sp>
        <p:nvSpPr>
          <p:cNvPr id="97" name="Google Shape;97;p17"/>
          <p:cNvSpPr txBox="1"/>
          <p:nvPr/>
        </p:nvSpPr>
        <p:spPr>
          <a:xfrm>
            <a:off x="577450" y="3223825"/>
            <a:ext cx="3205800" cy="98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lt1"/>
                </a:solidFill>
                <a:latin typeface="Times New Roman"/>
                <a:ea typeface="Times New Roman"/>
                <a:cs typeface="Times New Roman"/>
                <a:sym typeface="Times New Roman"/>
              </a:rPr>
              <a:t>Questions?</a:t>
            </a:r>
            <a:endParaRPr sz="3000">
              <a:solidFill>
                <a:schemeClr val="lt1"/>
              </a:solidFill>
              <a:latin typeface="Times New Roman"/>
              <a:ea typeface="Times New Roman"/>
              <a:cs typeface="Times New Roman"/>
              <a:sym typeface="Times New Roman"/>
            </a:endParaRPr>
          </a:p>
        </p:txBody>
      </p:sp>
      <p:sp>
        <p:nvSpPr>
          <p:cNvPr id="98" name="Google Shape;98;p17"/>
          <p:cNvSpPr/>
          <p:nvPr/>
        </p:nvSpPr>
        <p:spPr>
          <a:xfrm>
            <a:off x="341900" y="345825"/>
            <a:ext cx="4383600" cy="2488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9" name="Google Shape;99;p17"/>
          <p:cNvSpPr txBox="1"/>
          <p:nvPr/>
        </p:nvSpPr>
        <p:spPr>
          <a:xfrm>
            <a:off x="423800" y="479025"/>
            <a:ext cx="4219800" cy="235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chemeClr val="dk1"/>
                </a:solidFill>
                <a:latin typeface="Times New Roman"/>
                <a:ea typeface="Times New Roman"/>
                <a:cs typeface="Times New Roman"/>
                <a:sym typeface="Times New Roman"/>
              </a:rPr>
              <a:t>My Biggest Advice:</a:t>
            </a:r>
            <a:r>
              <a:rPr lang="en" sz="1800">
                <a:solidFill>
                  <a:schemeClr val="dk1"/>
                </a:solidFill>
                <a:latin typeface="Times New Roman"/>
                <a:ea typeface="Times New Roman"/>
                <a:cs typeface="Times New Roman"/>
                <a:sym typeface="Times New Roman"/>
              </a:rPr>
              <a:t> When deciding what you want to do really think about your strengths and weaknesses. What is your overarching goal in life? What are you good at? What do you dislike? What is a hobby? Remember: you don’t have to decide right now!</a:t>
            </a:r>
            <a:endParaRPr sz="1800">
              <a:solidFill>
                <a:schemeClr val="dk2"/>
              </a:solidFill>
            </a:endParaRPr>
          </a:p>
        </p:txBody>
      </p:sp>
      <p:pic>
        <p:nvPicPr>
          <p:cNvPr id="100" name="Google Shape;100;p17" title="IMG_7357.jpg"/>
          <p:cNvPicPr preferRelativeResize="0"/>
          <p:nvPr/>
        </p:nvPicPr>
        <p:blipFill>
          <a:blip r:embed="rId4">
            <a:alphaModFix/>
          </a:blip>
          <a:stretch>
            <a:fillRect/>
          </a:stretch>
        </p:blipFill>
        <p:spPr>
          <a:xfrm>
            <a:off x="6620226" y="479025"/>
            <a:ext cx="2117150" cy="3725025"/>
          </a:xfrm>
          <a:prstGeom prst="rect">
            <a:avLst/>
          </a:prstGeom>
          <a:noFill/>
          <a:ln>
            <a:noFill/>
          </a:ln>
        </p:spPr>
      </p:pic>
      <p:pic>
        <p:nvPicPr>
          <p:cNvPr id="101" name="Google Shape;101;p17" title="IMG_7356.jpg"/>
          <p:cNvPicPr preferRelativeResize="0"/>
          <p:nvPr/>
        </p:nvPicPr>
        <p:blipFill>
          <a:blip r:embed="rId5">
            <a:alphaModFix/>
          </a:blip>
          <a:stretch>
            <a:fillRect/>
          </a:stretch>
        </p:blipFill>
        <p:spPr>
          <a:xfrm>
            <a:off x="5189746" y="2571750"/>
            <a:ext cx="2891100" cy="21313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